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60" r:id="rId3"/>
    <p:sldId id="36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D6E85-0536-4C5E-AA03-02B2CC7EA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4BB5D-B47C-4B69-A626-0C8B8A6BC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E56FC-9B1B-46BA-B2F8-51BB0246A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63B2A-D282-441F-8855-4B4ADC8B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C2512-9CB9-49C1-917A-14BE2BDC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0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0E83-CDAB-4995-BB0C-ACBF9CA4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6E6041-B1ED-4A36-8773-D28C31EA0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FD697-40DC-4A73-8A05-18C647F2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7D832-695F-4AFC-B906-F04FC226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5D11A-BDFA-4B70-9DDC-B6692C38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45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09E849-146A-44D7-8EEE-6F8ED21CA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4E95FD-4109-4F4B-9ED7-2B8AE2ECA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E818C-B41F-481E-92A5-57605B3A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E99F12-D91B-4EB4-9509-43124C8F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DB924-6941-4C39-8A4F-6155C2D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2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54112-2156-417F-B573-657ED0FB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0B9B9-C82E-4111-A46D-604B84C3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39AB7-838C-4D7A-8CD2-C1154363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B53BBD-5CF1-4A2E-A63E-5BC3F447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B543F-D87F-41DF-B5DC-C188B770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F545-1C40-470C-AB73-3C6C174D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728AB5-D934-4CB8-9F43-7AFCEF362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0EFAF-4952-4B20-99EF-8AD2D95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EC854-096F-433C-BACD-00068511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6ADCC-8C96-4F4F-8D53-A4EA2034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0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476D0-B42D-42FB-A1F8-A4C10670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9E38C-4974-465C-BF2B-CF5833EDC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E67222-3823-4EB8-A3F2-27A91C0DB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23B83F-C552-465E-B41F-AB185757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5FAB02-223F-4152-8F5F-B8AFF4A7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B8F537-EE8D-492A-934B-BFD576E4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0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BC402-0CD2-4C85-9D7C-24FB6537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61015-1E5F-4FBE-A912-AA8DB8B3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490B36-DC6E-40EE-8FAA-5E738C475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6FF799-772A-4DF7-9B5A-0B2C7BFD4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3CBFA8-F03B-4F26-BB8B-9A3942879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6FD1F0-C573-4E39-8824-4F2DE112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02113-023C-4956-9025-745351DA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336977-596F-49BC-A541-50206947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6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9547F-493B-4379-9116-04CE2FCF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F071C2-1F4A-4341-AE8D-8D9EA05B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3C0ECF-587A-4421-9F02-D0DD672F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608AD7-B72A-455A-A0D0-0436F557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7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88BC53-C61F-4A7C-858B-4DFEE609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773B8-3EE4-46D0-8539-CF492015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1661A-7F29-49A0-AC5C-5C64241F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B8F33-9C7D-4B9A-BA7C-2B0C68B0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255F3-971F-4C21-BFE2-41E5A7D6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BE0941-EA1D-4975-9E14-000C82D99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1D6B2B-C157-4330-98BE-61E6664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F51EFA-5135-4950-9FA2-EB7B2623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B406B-E7CD-413A-AE9C-DADE494C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7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24A8C-76F2-43D8-A9AC-4C28B2A9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726B29-8E1D-44DC-8EBA-46977F77C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22D31-F949-40D2-A31D-4974AC6F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8262D4-0E2D-4BD1-A9D8-00AC59A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6236FD-957E-4312-B64C-0E9446C3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95E8A-DBC0-4BB2-95AD-B2BCDFC4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1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6AC5885-E892-4DBA-B634-C3D387DC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EC2E74-71C5-42F0-947F-3DE7257B6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3FEF3-60BA-4AEE-8E7F-941F72022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A63F-50CA-41C7-8E35-97ED2031A6FF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5FA5C-5647-4FE5-A1E6-C772D1115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40AC9-8BEB-48F9-BE84-783C6156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CD1B-D58C-4953-AFAC-C09F2B287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unity3d.com/Manual/CameraRay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7D963989-EE92-4A5E-968D-D0A24A605EE1}"/>
              </a:ext>
            </a:extLst>
          </p:cNvPr>
          <p:cNvSpPr/>
          <p:nvPr/>
        </p:nvSpPr>
        <p:spPr>
          <a:xfrm>
            <a:off x="478657" y="251812"/>
            <a:ext cx="621615" cy="621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7BD63EB6-5DDC-4B73-8A84-7D2ADB1E61DF}"/>
              </a:ext>
            </a:extLst>
          </p:cNvPr>
          <p:cNvSpPr txBox="1">
            <a:spLocks/>
          </p:cNvSpPr>
          <p:nvPr/>
        </p:nvSpPr>
        <p:spPr>
          <a:xfrm>
            <a:off x="673348" y="349372"/>
            <a:ext cx="7204559" cy="426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F1A916-2171-41E1-AE77-B7F01DF7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6" y="1000031"/>
            <a:ext cx="3791898" cy="19587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9F3247-E480-4305-AC6C-1F75179BA5B7}"/>
              </a:ext>
            </a:extLst>
          </p:cNvPr>
          <p:cNvSpPr txBox="1"/>
          <p:nvPr/>
        </p:nvSpPr>
        <p:spPr>
          <a:xfrm>
            <a:off x="2344268" y="2913874"/>
            <a:ext cx="172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小孔成像焦距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736EF3-ED1E-4141-BD5B-73FC225D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720"/>
            <a:ext cx="5712768" cy="30976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8C9281-BEF8-4324-8D35-5958D2BCB1D9}"/>
              </a:ext>
            </a:extLst>
          </p:cNvPr>
          <p:cNvSpPr txBox="1"/>
          <p:nvPr/>
        </p:nvSpPr>
        <p:spPr>
          <a:xfrm>
            <a:off x="3312251" y="6020389"/>
            <a:ext cx="11528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相机成像焦距</a:t>
            </a:r>
            <a:r>
              <a:rPr lang="en-US" altLang="zh-CN" sz="1200" dirty="0"/>
              <a:t>f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F60751-1403-4A89-BB86-B2CC3A6CE37A}"/>
                  </a:ext>
                </a:extLst>
              </p:cNvPr>
              <p:cNvSpPr txBox="1"/>
              <p:nvPr/>
            </p:nvSpPr>
            <p:spPr>
              <a:xfrm>
                <a:off x="3812972" y="6441669"/>
                <a:ext cx="1343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成像焦距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F60751-1403-4A89-BB86-B2CC3A6C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72" y="6441669"/>
                <a:ext cx="1343894" cy="369332"/>
              </a:xfrm>
              <a:prstGeom prst="rect">
                <a:avLst/>
              </a:prstGeom>
              <a:blipFill>
                <a:blip r:embed="rId4"/>
                <a:stretch>
                  <a:fillRect l="-362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B1B65EF-E0C8-4E28-B5AF-F608D898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241" y="251812"/>
            <a:ext cx="5718361" cy="2476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243465-3D09-401B-BEEC-DADCEE32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60587"/>
            <a:ext cx="6095999" cy="25368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B53B85-0A1A-4F35-910D-F6E0C4707364}"/>
              </a:ext>
            </a:extLst>
          </p:cNvPr>
          <p:cNvSpPr txBox="1"/>
          <p:nvPr/>
        </p:nvSpPr>
        <p:spPr>
          <a:xfrm>
            <a:off x="8257423" y="2780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小孔成像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235E6B-BD54-4614-92FE-ED0E2E0277FC}"/>
              </a:ext>
            </a:extLst>
          </p:cNvPr>
          <p:cNvSpPr txBox="1"/>
          <p:nvPr/>
        </p:nvSpPr>
        <p:spPr>
          <a:xfrm>
            <a:off x="8752715" y="6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镜头成像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13F9B0-FE60-42FF-B415-EEDB96E44340}"/>
                  </a:ext>
                </a:extLst>
              </p:cNvPr>
              <p:cNvSpPr txBox="1"/>
              <p:nvPr/>
            </p:nvSpPr>
            <p:spPr>
              <a:xfrm>
                <a:off x="4288875" y="1334498"/>
                <a:ext cx="1360565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13F9B0-FE60-42FF-B415-EEDB96E44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875" y="1334498"/>
                <a:ext cx="1360565" cy="661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B4A01FB-4263-4B29-AA15-15156E18E2FC}"/>
                  </a:ext>
                </a:extLst>
              </p:cNvPr>
              <p:cNvSpPr txBox="1"/>
              <p:nvPr/>
            </p:nvSpPr>
            <p:spPr>
              <a:xfrm>
                <a:off x="4455099" y="2114806"/>
                <a:ext cx="729943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B4A01FB-4263-4B29-AA15-15156E18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99" y="2114806"/>
                <a:ext cx="729943" cy="5690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51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7D963989-EE92-4A5E-968D-D0A24A605EE1}"/>
              </a:ext>
            </a:extLst>
          </p:cNvPr>
          <p:cNvSpPr/>
          <p:nvPr/>
        </p:nvSpPr>
        <p:spPr>
          <a:xfrm>
            <a:off x="478657" y="251812"/>
            <a:ext cx="621615" cy="621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7BD63EB6-5DDC-4B73-8A84-7D2ADB1E61DF}"/>
              </a:ext>
            </a:extLst>
          </p:cNvPr>
          <p:cNvSpPr txBox="1">
            <a:spLocks/>
          </p:cNvSpPr>
          <p:nvPr/>
        </p:nvSpPr>
        <p:spPr>
          <a:xfrm>
            <a:off x="673349" y="349372"/>
            <a:ext cx="3703342" cy="426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相机光线</a:t>
            </a:r>
          </a:p>
        </p:txBody>
      </p:sp>
      <p:sp>
        <p:nvSpPr>
          <p:cNvPr id="6" name="文本框 5">
            <a:hlinkClick r:id="rId2"/>
            <a:extLst>
              <a:ext uri="{FF2B5EF4-FFF2-40B4-BE49-F238E27FC236}">
                <a16:creationId xmlns:a16="http://schemas.microsoft.com/office/drawing/2014/main" id="{BFF3AC29-D88B-4E03-B9D9-2D5EAFD99895}"/>
              </a:ext>
            </a:extLst>
          </p:cNvPr>
          <p:cNvSpPr txBox="1"/>
          <p:nvPr/>
        </p:nvSpPr>
        <p:spPr>
          <a:xfrm>
            <a:off x="599014" y="1493413"/>
            <a:ext cx="66984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Rays from the Camera</a:t>
            </a:r>
          </a:p>
          <a:p>
            <a:pPr algn="l"/>
            <a:endParaRPr lang="en-US" altLang="zh-CN" b="1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i="0" dirty="0">
                <a:effectLst/>
                <a:latin typeface="Roboto" panose="02000000000000000000" pitchFamily="2" charset="0"/>
              </a:rPr>
              <a:t>In the section Understanding the View Frustum, it was explained that any point in the camera’s view corresponds to a line in world space</a:t>
            </a:r>
            <a:r>
              <a:rPr lang="en-US" altLang="zh-CN" dirty="0">
                <a:latin typeface="Roboto" panose="02000000000000000000" pitchFamily="2" charset="0"/>
              </a:rPr>
              <a:t>.			</a:t>
            </a:r>
            <a:endParaRPr lang="en-US" altLang="zh-CN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4CE1CC-3C1E-4290-95C1-12171835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8" y="3213716"/>
            <a:ext cx="5278374" cy="266450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DBE010B-698E-468B-B07A-101D3AF5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83" y="251812"/>
            <a:ext cx="7473543" cy="15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06D13C2-1DCD-4618-928F-81AF920962DE}"/>
              </a:ext>
            </a:extLst>
          </p:cNvPr>
          <p:cNvSpPr txBox="1"/>
          <p:nvPr/>
        </p:nvSpPr>
        <p:spPr>
          <a:xfrm>
            <a:off x="8277985" y="2552570"/>
            <a:ext cx="24929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相机、世界坐标系转换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138A2C-2E21-4A05-A9FF-CC192E4F8840}"/>
              </a:ext>
            </a:extLst>
          </p:cNvPr>
          <p:cNvSpPr txBox="1"/>
          <p:nvPr/>
        </p:nvSpPr>
        <p:spPr>
          <a:xfrm>
            <a:off x="9085899" y="3135132"/>
            <a:ext cx="877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5F9A3B-4270-4399-82E5-6D29B342ABBA}"/>
              </a:ext>
            </a:extLst>
          </p:cNvPr>
          <p:cNvSpPr txBox="1"/>
          <p:nvPr/>
        </p:nvSpPr>
        <p:spPr>
          <a:xfrm>
            <a:off x="9201315" y="3717694"/>
            <a:ext cx="6463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畸变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5251C7-78D4-4887-913E-85083F1D8816}"/>
              </a:ext>
            </a:extLst>
          </p:cNvPr>
          <p:cNvSpPr txBox="1"/>
          <p:nvPr/>
        </p:nvSpPr>
        <p:spPr>
          <a:xfrm>
            <a:off x="8970482" y="4300256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反归一化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C22A16-B28B-4E48-BBF3-EEAF5F61D7D4}"/>
              </a:ext>
            </a:extLst>
          </p:cNvPr>
          <p:cNvSpPr txBox="1"/>
          <p:nvPr/>
        </p:nvSpPr>
        <p:spPr>
          <a:xfrm>
            <a:off x="8286801" y="4882818"/>
            <a:ext cx="24753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相机内参变换点到</a:t>
            </a:r>
            <a:r>
              <a:rPr lang="en-US" altLang="zh-CN" dirty="0"/>
              <a:t>CCD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749195-641C-442E-A259-9A909B2676DE}"/>
              </a:ext>
            </a:extLst>
          </p:cNvPr>
          <p:cNvSpPr txBox="1"/>
          <p:nvPr/>
        </p:nvSpPr>
        <p:spPr>
          <a:xfrm>
            <a:off x="8970482" y="6047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像素坐标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3B4468-75E9-4347-B111-3BB8253C60D2}"/>
              </a:ext>
            </a:extLst>
          </p:cNvPr>
          <p:cNvSpPr txBox="1"/>
          <p:nvPr/>
        </p:nvSpPr>
        <p:spPr>
          <a:xfrm>
            <a:off x="8970482" y="19700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三维坐标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F4E289C-6898-4A09-9FD6-F22185684F9C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9524480" y="2339340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331AFE-13E9-458F-ACFA-9AADD1ED82BD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9524480" y="2921902"/>
            <a:ext cx="1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380D900-3ACF-47EC-A661-616A699CA2D7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9524481" y="3504464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8E3FBCF-41E9-480C-9450-5A84F8F5A17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524480" y="4087026"/>
            <a:ext cx="1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CA4F01E-2473-401F-8031-656A7C03FD45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524480" y="4669588"/>
            <a:ext cx="0" cy="21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C480626-7ECA-4AA2-8E83-E0D558FCE5B5}"/>
              </a:ext>
            </a:extLst>
          </p:cNvPr>
          <p:cNvSpPr txBox="1"/>
          <p:nvPr/>
        </p:nvSpPr>
        <p:spPr>
          <a:xfrm>
            <a:off x="9085898" y="5466363"/>
            <a:ext cx="877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7CA1F35-FEC7-4E52-9BBF-11601874C484}"/>
              </a:ext>
            </a:extLst>
          </p:cNvPr>
          <p:cNvCxnSpPr>
            <a:stCxn id="17" idx="2"/>
            <a:endCxn id="36" idx="0"/>
          </p:cNvCxnSpPr>
          <p:nvPr/>
        </p:nvCxnSpPr>
        <p:spPr>
          <a:xfrm>
            <a:off x="9524480" y="5252150"/>
            <a:ext cx="0" cy="21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2A40BD5-3F95-4C4F-99E9-42626E47C74E}"/>
              </a:ext>
            </a:extLst>
          </p:cNvPr>
          <p:cNvCxnSpPr>
            <a:stCxn id="36" idx="2"/>
            <a:endCxn id="12" idx="0"/>
          </p:cNvCxnSpPr>
          <p:nvPr/>
        </p:nvCxnSpPr>
        <p:spPr>
          <a:xfrm>
            <a:off x="9524480" y="5835695"/>
            <a:ext cx="0" cy="21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59FF288-90D9-40C0-93F5-8E38733830CD}"/>
              </a:ext>
            </a:extLst>
          </p:cNvPr>
          <p:cNvSpPr txBox="1"/>
          <p:nvPr/>
        </p:nvSpPr>
        <p:spPr>
          <a:xfrm>
            <a:off x="673348" y="619439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镜头畸变</a:t>
            </a:r>
            <a:r>
              <a:rPr lang="en-US" altLang="zh-CN" dirty="0"/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镜头的边缘部分和中心部分的放大倍率不一样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B8BE9-C3B0-4683-B8E6-56506018304C}"/>
              </a:ext>
            </a:extLst>
          </p:cNvPr>
          <p:cNvSpPr txBox="1"/>
          <p:nvPr/>
        </p:nvSpPr>
        <p:spPr>
          <a:xfrm>
            <a:off x="5793812" y="3462689"/>
            <a:ext cx="249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Rays from camera </a:t>
            </a:r>
            <a:r>
              <a:rPr lang="zh-CN" altLang="en-US" b="1" dirty="0">
                <a:solidFill>
                  <a:srgbClr val="FF0000"/>
                </a:solidFill>
              </a:rPr>
              <a:t>时，给定的像素坐标一定要为整数</a:t>
            </a:r>
          </a:p>
        </p:txBody>
      </p:sp>
    </p:spTree>
    <p:extLst>
      <p:ext uri="{BB962C8B-B14F-4D97-AF65-F5344CB8AC3E}">
        <p14:creationId xmlns:p14="http://schemas.microsoft.com/office/powerpoint/2010/main" val="12070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D8A27F-C47D-45D5-8BEF-54848BA5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9" y="659167"/>
            <a:ext cx="3955640" cy="276983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4470C6E-6FA1-482E-9B9B-43C0A1D958CF}"/>
              </a:ext>
            </a:extLst>
          </p:cNvPr>
          <p:cNvCxnSpPr>
            <a:cxnSpLocks/>
          </p:cNvCxnSpPr>
          <p:nvPr/>
        </p:nvCxnSpPr>
        <p:spPr>
          <a:xfrm flipV="1">
            <a:off x="630315" y="443884"/>
            <a:ext cx="1749409" cy="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02626D2-FF27-44EF-9214-69CB70601021}"/>
              </a:ext>
            </a:extLst>
          </p:cNvPr>
          <p:cNvCxnSpPr/>
          <p:nvPr/>
        </p:nvCxnSpPr>
        <p:spPr>
          <a:xfrm>
            <a:off x="630315" y="452761"/>
            <a:ext cx="0" cy="177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015F29B-7BB5-4FCB-A193-2CA2E0CF4936}"/>
              </a:ext>
            </a:extLst>
          </p:cNvPr>
          <p:cNvSpPr txBox="1"/>
          <p:nvPr/>
        </p:nvSpPr>
        <p:spPr>
          <a:xfrm>
            <a:off x="2379724" y="2592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EC00E2-1FDA-4720-B3CF-CCE9B01155CE}"/>
              </a:ext>
            </a:extLst>
          </p:cNvPr>
          <p:cNvSpPr txBox="1"/>
          <p:nvPr/>
        </p:nvSpPr>
        <p:spPr>
          <a:xfrm>
            <a:off x="471457" y="22665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7CC42D-20FB-42B7-AB79-2F7EBFBCB1BA}"/>
              </a:ext>
            </a:extLst>
          </p:cNvPr>
          <p:cNvSpPr txBox="1"/>
          <p:nvPr/>
        </p:nvSpPr>
        <p:spPr>
          <a:xfrm>
            <a:off x="228763" y="74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像素坐标系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F1938-730B-476F-AEE1-3567B35130BE}"/>
              </a:ext>
            </a:extLst>
          </p:cNvPr>
          <p:cNvSpPr txBox="1"/>
          <p:nvPr/>
        </p:nvSpPr>
        <p:spPr>
          <a:xfrm>
            <a:off x="2849181" y="1866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2C8423-1479-4F2E-84B9-9331B954406C}"/>
              </a:ext>
            </a:extLst>
          </p:cNvPr>
          <p:cNvSpPr txBox="1"/>
          <p:nvPr/>
        </p:nvSpPr>
        <p:spPr>
          <a:xfrm>
            <a:off x="80874" y="26358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69827F-CD94-4D46-9A60-9C4CB47B04EB}"/>
              </a:ext>
            </a:extLst>
          </p:cNvPr>
          <p:cNvSpPr txBox="1"/>
          <p:nvPr/>
        </p:nvSpPr>
        <p:spPr>
          <a:xfrm>
            <a:off x="3701988" y="18486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(0,0) </a:t>
            </a:r>
            <a:r>
              <a:rPr lang="zh-CN" altLang="en-US" dirty="0"/>
              <a:t>开始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8BB84-9DF6-4D74-9A58-A069C482F236}"/>
              </a:ext>
            </a:extLst>
          </p:cNvPr>
          <p:cNvSpPr txBox="1"/>
          <p:nvPr/>
        </p:nvSpPr>
        <p:spPr>
          <a:xfrm>
            <a:off x="5513334" y="1333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向量与平面交点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D9C0FD-F7B0-476D-B73C-7BE9A22434CD}"/>
              </a:ext>
            </a:extLst>
          </p:cNvPr>
          <p:cNvCxnSpPr>
            <a:cxnSpLocks/>
          </p:cNvCxnSpPr>
          <p:nvPr/>
        </p:nvCxnSpPr>
        <p:spPr>
          <a:xfrm>
            <a:off x="5246703" y="74552"/>
            <a:ext cx="0" cy="436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C9D5F9C-7D85-439F-A220-E4E738DD3AE0}"/>
              </a:ext>
            </a:extLst>
          </p:cNvPr>
          <p:cNvCxnSpPr>
            <a:cxnSpLocks/>
          </p:cNvCxnSpPr>
          <p:nvPr/>
        </p:nvCxnSpPr>
        <p:spPr>
          <a:xfrm>
            <a:off x="0" y="3701988"/>
            <a:ext cx="5246703" cy="24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E4462494-9064-4BEE-92F4-969D04C4DE8B}"/>
              </a:ext>
            </a:extLst>
          </p:cNvPr>
          <p:cNvSpPr/>
          <p:nvPr/>
        </p:nvSpPr>
        <p:spPr>
          <a:xfrm>
            <a:off x="6370308" y="1309053"/>
            <a:ext cx="1887038" cy="113634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BDEEED-B23D-4276-9F0C-BCA067E45E25}"/>
              </a:ext>
            </a:extLst>
          </p:cNvPr>
          <p:cNvCxnSpPr/>
          <p:nvPr/>
        </p:nvCxnSpPr>
        <p:spPr>
          <a:xfrm flipH="1" flipV="1">
            <a:off x="6606359" y="997882"/>
            <a:ext cx="1189608" cy="16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F58FFFA-8CCB-42BD-B5BE-C2D4FEFB55C5}"/>
              </a:ext>
            </a:extLst>
          </p:cNvPr>
          <p:cNvSpPr/>
          <p:nvPr/>
        </p:nvSpPr>
        <p:spPr>
          <a:xfrm>
            <a:off x="7203785" y="18358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414651-C455-46E2-926C-9057CA43DFFB}"/>
              </a:ext>
            </a:extLst>
          </p:cNvPr>
          <p:cNvSpPr txBox="1"/>
          <p:nvPr/>
        </p:nvSpPr>
        <p:spPr>
          <a:xfrm>
            <a:off x="7795967" y="263464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M(m1,m2,m3)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464A22-1FF0-4C30-8B08-F8D486983BF2}"/>
              </a:ext>
            </a:extLst>
          </p:cNvPr>
          <p:cNvSpPr txBox="1"/>
          <p:nvPr/>
        </p:nvSpPr>
        <p:spPr>
          <a:xfrm>
            <a:off x="7201163" y="1560045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O(</a:t>
            </a:r>
            <a:r>
              <a:rPr lang="en-US" altLang="zh-CN" sz="1400" dirty="0" err="1"/>
              <a:t>x,y,z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A52972-ECB7-489D-AA06-77830AD06CA3}"/>
              </a:ext>
            </a:extLst>
          </p:cNvPr>
          <p:cNvSpPr txBox="1"/>
          <p:nvPr/>
        </p:nvSpPr>
        <p:spPr>
          <a:xfrm>
            <a:off x="6581099" y="69131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V(v1,v2,v3)</a:t>
            </a:r>
            <a:endParaRPr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A99DDA3-EF61-4D68-86EF-7C287C450F64}"/>
              </a:ext>
            </a:extLst>
          </p:cNvPr>
          <p:cNvSpPr/>
          <p:nvPr/>
        </p:nvSpPr>
        <p:spPr>
          <a:xfrm>
            <a:off x="6729440" y="2115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1AA07CB-D474-4899-9C77-F2B6E6E64BDB}"/>
              </a:ext>
            </a:extLst>
          </p:cNvPr>
          <p:cNvSpPr txBox="1"/>
          <p:nvPr/>
        </p:nvSpPr>
        <p:spPr>
          <a:xfrm>
            <a:off x="6382181" y="2138759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P(p1,p2,p3)</a:t>
            </a:r>
            <a:endParaRPr lang="zh-CN" altLang="en-US" sz="14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93AEAFA-CD56-48B0-B216-529D0AEB6490}"/>
              </a:ext>
            </a:extLst>
          </p:cNvPr>
          <p:cNvCxnSpPr>
            <a:cxnSpLocks/>
          </p:cNvCxnSpPr>
          <p:nvPr/>
        </p:nvCxnSpPr>
        <p:spPr>
          <a:xfrm flipH="1" flipV="1">
            <a:off x="6739784" y="1713933"/>
            <a:ext cx="12515" cy="40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9A4DE4C-AD0E-43E2-8189-CE7AD6FC2AFE}"/>
              </a:ext>
            </a:extLst>
          </p:cNvPr>
          <p:cNvSpPr txBox="1"/>
          <p:nvPr/>
        </p:nvSpPr>
        <p:spPr>
          <a:xfrm>
            <a:off x="5603004" y="149768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N(n1,n2,n3)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C2DE82D-EB4C-4B79-A1B3-300D512D0634}"/>
              </a:ext>
            </a:extLst>
          </p:cNvPr>
          <p:cNvSpPr txBox="1"/>
          <p:nvPr/>
        </p:nvSpPr>
        <p:spPr>
          <a:xfrm>
            <a:off x="6370308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1CD22E-CCE1-4A58-AEE9-578B28BA3A2D}"/>
              </a:ext>
            </a:extLst>
          </p:cNvPr>
          <p:cNvSpPr txBox="1"/>
          <p:nvPr/>
        </p:nvSpPr>
        <p:spPr>
          <a:xfrm>
            <a:off x="8815249" y="974460"/>
            <a:ext cx="2969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向量过</a:t>
            </a:r>
            <a:r>
              <a:rPr lang="en-US" altLang="zh-CN" sz="1400" dirty="0"/>
              <a:t>M,N</a:t>
            </a:r>
            <a:r>
              <a:rPr lang="zh-CN" altLang="en-US" sz="1400" dirty="0"/>
              <a:t>两点，平面过点</a:t>
            </a:r>
            <a:r>
              <a:rPr lang="en-US" altLang="zh-CN" sz="1400" dirty="0"/>
              <a:t>P</a:t>
            </a:r>
            <a:r>
              <a:rPr lang="zh-CN" altLang="en-US" sz="1400" dirty="0"/>
              <a:t>，法向量</a:t>
            </a:r>
            <a:r>
              <a:rPr lang="en-US" altLang="zh-CN" sz="1400" dirty="0"/>
              <a:t>N</a:t>
            </a:r>
            <a:r>
              <a:rPr lang="zh-CN" altLang="en-US" sz="1400" dirty="0"/>
              <a:t>，求交点</a:t>
            </a:r>
            <a:r>
              <a:rPr lang="en-US" altLang="zh-CN" sz="1400" dirty="0"/>
              <a:t>O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908A497-C949-46ED-BB2C-1B07974E2791}"/>
              </a:ext>
            </a:extLst>
          </p:cNvPr>
          <p:cNvSpPr txBox="1"/>
          <p:nvPr/>
        </p:nvSpPr>
        <p:spPr>
          <a:xfrm>
            <a:off x="5860847" y="3240323"/>
            <a:ext cx="1887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直线方程</a:t>
            </a:r>
            <a:endParaRPr lang="fr-FR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x = m1+ v1 * t</a:t>
            </a: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y = m2+ v2 * t </a:t>
            </a:r>
          </a:p>
          <a:p>
            <a:pPr algn="l"/>
            <a:r>
              <a:rPr lang="fr-FR" altLang="zh-CN" b="0" i="0" dirty="0">
                <a:solidFill>
                  <a:srgbClr val="4D4D4D"/>
                </a:solidFill>
                <a:effectLst/>
                <a:latin typeface="-apple-system"/>
              </a:rPr>
              <a:t>z = m3+ v3 * 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1EA43D-EF3C-4E64-BD1A-10EA4C2D9A09}"/>
              </a:ext>
            </a:extLst>
          </p:cNvPr>
          <p:cNvSpPr txBox="1"/>
          <p:nvPr/>
        </p:nvSpPr>
        <p:spPr>
          <a:xfrm>
            <a:off x="7714379" y="3194156"/>
            <a:ext cx="4407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点向式平面方程</a:t>
            </a:r>
            <a:endParaRPr lang="pt-BR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pt-BR" altLang="zh-CN" dirty="0">
                <a:solidFill>
                  <a:srgbClr val="4D4D4D"/>
                </a:solidFill>
                <a:latin typeface="-apple-system"/>
              </a:rPr>
              <a:t>n</a:t>
            </a:r>
            <a:r>
              <a:rPr lang="pt-BR" altLang="zh-CN" b="0" i="0" dirty="0">
                <a:solidFill>
                  <a:srgbClr val="4D4D4D"/>
                </a:solidFill>
                <a:effectLst/>
                <a:latin typeface="-apple-system"/>
              </a:rPr>
              <a:t>1 * (x – p1) + n2 * (y – p2) + n3 * (z – p3) = 0 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0C8FB13-8529-4E05-8417-4000BF0B0F34}"/>
              </a:ext>
            </a:extLst>
          </p:cNvPr>
          <p:cNvCxnSpPr>
            <a:cxnSpLocks/>
          </p:cNvCxnSpPr>
          <p:nvPr/>
        </p:nvCxnSpPr>
        <p:spPr>
          <a:xfrm>
            <a:off x="5246703" y="4440652"/>
            <a:ext cx="687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A7C06EE-BA48-4001-9DC0-1C98E27081E6}"/>
              </a:ext>
            </a:extLst>
          </p:cNvPr>
          <p:cNvCxnSpPr>
            <a:cxnSpLocks/>
          </p:cNvCxnSpPr>
          <p:nvPr/>
        </p:nvCxnSpPr>
        <p:spPr>
          <a:xfrm>
            <a:off x="358626" y="4785891"/>
            <a:ext cx="886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4E223B1-ED0C-430B-8449-CFC5743B0375}"/>
              </a:ext>
            </a:extLst>
          </p:cNvPr>
          <p:cNvCxnSpPr>
            <a:cxnSpLocks/>
          </p:cNvCxnSpPr>
          <p:nvPr/>
        </p:nvCxnSpPr>
        <p:spPr>
          <a:xfrm>
            <a:off x="556269" y="4619203"/>
            <a:ext cx="886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6334347-9E1B-49B4-95E5-714B92129BE2}"/>
              </a:ext>
            </a:extLst>
          </p:cNvPr>
          <p:cNvCxnSpPr>
            <a:cxnSpLocks/>
          </p:cNvCxnSpPr>
          <p:nvPr/>
        </p:nvCxnSpPr>
        <p:spPr>
          <a:xfrm flipV="1">
            <a:off x="358625" y="4071320"/>
            <a:ext cx="0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3BD6FD9-8217-4D4E-A737-E473AC5B1A2D}"/>
              </a:ext>
            </a:extLst>
          </p:cNvPr>
          <p:cNvCxnSpPr>
            <a:cxnSpLocks/>
          </p:cNvCxnSpPr>
          <p:nvPr/>
        </p:nvCxnSpPr>
        <p:spPr>
          <a:xfrm flipV="1">
            <a:off x="560087" y="3904632"/>
            <a:ext cx="0" cy="71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C015501-F266-432C-96CC-0CA2EDC54B5A}"/>
              </a:ext>
            </a:extLst>
          </p:cNvPr>
          <p:cNvSpPr txBox="1"/>
          <p:nvPr/>
        </p:nvSpPr>
        <p:spPr>
          <a:xfrm>
            <a:off x="1480010" y="44165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363123A-5828-46C7-9276-E527CD0C7558}"/>
              </a:ext>
            </a:extLst>
          </p:cNvPr>
          <p:cNvSpPr txBox="1"/>
          <p:nvPr/>
        </p:nvSpPr>
        <p:spPr>
          <a:xfrm>
            <a:off x="1245394" y="46611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7C5C488-C3F5-43E0-9D87-C4BC2C8183BF}"/>
              </a:ext>
            </a:extLst>
          </p:cNvPr>
          <p:cNvSpPr/>
          <p:nvPr/>
        </p:nvSpPr>
        <p:spPr>
          <a:xfrm>
            <a:off x="771844" y="43949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33C1DD8-CC35-4D01-9590-FE3EACBD8D78}"/>
              </a:ext>
            </a:extLst>
          </p:cNvPr>
          <p:cNvSpPr txBox="1"/>
          <p:nvPr/>
        </p:nvSpPr>
        <p:spPr>
          <a:xfrm>
            <a:off x="1007644" y="38036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坐标系变换矩阵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3524A9-0326-4CB1-A63C-73DB04431122}"/>
                  </a:ext>
                </a:extLst>
              </p:cNvPr>
              <p:cNvSpPr txBox="1"/>
              <p:nvPr/>
            </p:nvSpPr>
            <p:spPr>
              <a:xfrm>
                <a:off x="203011" y="5109368"/>
                <a:ext cx="2887329" cy="89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1</a:t>
                </a:r>
                <a:r>
                  <a:rPr lang="zh-CN" altLang="en-US" sz="1400" dirty="0"/>
                  <a:t>坐标系下的坐标变换到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坐标系下</a:t>
                </a:r>
                <a:endParaRPr lang="en-US" altLang="zh-CN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3524A9-0326-4CB1-A63C-73DB04431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1" y="5109368"/>
                <a:ext cx="2887329" cy="894732"/>
              </a:xfrm>
              <a:prstGeom prst="rect">
                <a:avLst/>
              </a:prstGeom>
              <a:blipFill>
                <a:blip r:embed="rId3"/>
                <a:stretch>
                  <a:fillRect l="-633" t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926D674-861F-4166-96E0-62AB26421A38}"/>
              </a:ext>
            </a:extLst>
          </p:cNvPr>
          <p:cNvCxnSpPr/>
          <p:nvPr/>
        </p:nvCxnSpPr>
        <p:spPr>
          <a:xfrm>
            <a:off x="3090340" y="3798332"/>
            <a:ext cx="0" cy="293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80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254</Words>
  <Application>Microsoft Office PowerPoint</Application>
  <PresentationFormat>宽屏</PresentationFormat>
  <Paragraphs>46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-apple-system</vt:lpstr>
      <vt:lpstr>等线</vt:lpstr>
      <vt:lpstr>等线 Light</vt:lpstr>
      <vt:lpstr>宋体</vt:lpstr>
      <vt:lpstr>微软雅黑</vt:lpstr>
      <vt:lpstr>Arial</vt:lpstr>
      <vt:lpstr>Cambria Math</vt:lpstr>
      <vt:lpstr>Roboto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天乐</dc:creator>
  <cp:lastModifiedBy>马 天乐</cp:lastModifiedBy>
  <cp:revision>9</cp:revision>
  <dcterms:created xsi:type="dcterms:W3CDTF">2022-04-11T07:16:32Z</dcterms:created>
  <dcterms:modified xsi:type="dcterms:W3CDTF">2022-04-13T08:06:48Z</dcterms:modified>
</cp:coreProperties>
</file>